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A212F5-689E-4757-9F25-104402304EF2}" v="40" dt="2024-03-08T05:00:59.5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155" d="100"/>
          <a:sy n="155" d="100"/>
        </p:scale>
        <p:origin x="84" y="2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90CE5-FCE9-C4E4-2AB6-AD06A45082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37A5830-7CDE-2189-F3E5-FD6FC345AF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2D70239-E34B-215D-27B6-652D6FE8227D}"/>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5" name="Footer Placeholder 4">
            <a:extLst>
              <a:ext uri="{FF2B5EF4-FFF2-40B4-BE49-F238E27FC236}">
                <a16:creationId xmlns:a16="http://schemas.microsoft.com/office/drawing/2014/main" id="{C5A65555-AC1A-F6C0-6DB4-0F7E153B09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038C2C-7C59-0373-EAD1-A720D972FF06}"/>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1267488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D1DC5-A6CA-B0F7-ABB5-AADD22F1BB1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AC88AF9-52E1-83DE-89C7-5EA44F5633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FEF3D6-0368-AB90-14E5-80C972A058BB}"/>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5" name="Footer Placeholder 4">
            <a:extLst>
              <a:ext uri="{FF2B5EF4-FFF2-40B4-BE49-F238E27FC236}">
                <a16:creationId xmlns:a16="http://schemas.microsoft.com/office/drawing/2014/main" id="{7CB81072-2FB7-BE40-2803-51513507DB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7D6928-D2DA-441F-9CE3-5F41CE8E06E0}"/>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115219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197353-6909-774A-5EEE-CB5615C6E90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C4BD815-6C00-9E25-48D7-46A2B840F35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7C65F5-E4B2-76F9-AFB2-6F29FCBB71E4}"/>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5" name="Footer Placeholder 4">
            <a:extLst>
              <a:ext uri="{FF2B5EF4-FFF2-40B4-BE49-F238E27FC236}">
                <a16:creationId xmlns:a16="http://schemas.microsoft.com/office/drawing/2014/main" id="{ED7CC83E-57DE-9F13-D3CA-F4A4F0BA81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D7C232-7B3B-3726-514E-F6BC26840C20}"/>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3647772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DC40B-B907-B40E-1D44-A8BD54E6B5D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0D3F06-6411-BD07-0930-FF90C55F691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84D0EB-EE4B-F04A-2295-39E47E76057A}"/>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5" name="Footer Placeholder 4">
            <a:extLst>
              <a:ext uri="{FF2B5EF4-FFF2-40B4-BE49-F238E27FC236}">
                <a16:creationId xmlns:a16="http://schemas.microsoft.com/office/drawing/2014/main" id="{E410F3DA-FC3A-4471-7EC1-A40F494F5E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28D845-BDCA-9344-1E48-93C39023A1A2}"/>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1541976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6CE83-AA3A-4BC0-CEBA-0E9465A9DEA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8E17D5E-D90D-A994-7018-223443D7D82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57F52F-6628-7938-E260-1DDF45ADAA5E}"/>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5" name="Footer Placeholder 4">
            <a:extLst>
              <a:ext uri="{FF2B5EF4-FFF2-40B4-BE49-F238E27FC236}">
                <a16:creationId xmlns:a16="http://schemas.microsoft.com/office/drawing/2014/main" id="{4BE3C87D-F086-A44F-30F3-A6F308C908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DD9EF2-5A3D-1FE6-A4AE-646A5DC03CD8}"/>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4251053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36600-1165-575A-EAA4-B9955F31F7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79ED86-E23A-C14D-2F44-0166D852EC7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19F33A-620A-805F-7BE1-A70D288D2E9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B6633A-89F7-3146-D640-144DB2654806}"/>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6" name="Footer Placeholder 5">
            <a:extLst>
              <a:ext uri="{FF2B5EF4-FFF2-40B4-BE49-F238E27FC236}">
                <a16:creationId xmlns:a16="http://schemas.microsoft.com/office/drawing/2014/main" id="{7B16DD02-C8D9-DC62-F6A8-E5CC991A70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7DF07F-7282-4154-34C2-D2994121857A}"/>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1994614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53D8E-82B7-C79F-7045-DD00C6E9C3D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5771F48-16CA-9914-92D3-A751AE76B0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4CCDAD-5253-7366-3866-2360BDCE58E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8845F8-B23F-ED35-C0C7-AE3E4339C03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8E35E60-67BE-ABC8-9F06-DE565CC1301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32516D0-4B6D-18A8-71DD-6753CC9C8DFC}"/>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8" name="Footer Placeholder 7">
            <a:extLst>
              <a:ext uri="{FF2B5EF4-FFF2-40B4-BE49-F238E27FC236}">
                <a16:creationId xmlns:a16="http://schemas.microsoft.com/office/drawing/2014/main" id="{49DD2162-E573-6A69-80F0-EF55110826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2A364C6-8E53-D9E9-34ED-10D38BA02853}"/>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2224115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F69E8-22F5-72F0-DE91-CD7E7CAD031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11E1B5A-CA42-0D9B-4402-FF70CDB189FC}"/>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4" name="Footer Placeholder 3">
            <a:extLst>
              <a:ext uri="{FF2B5EF4-FFF2-40B4-BE49-F238E27FC236}">
                <a16:creationId xmlns:a16="http://schemas.microsoft.com/office/drawing/2014/main" id="{9EE10A1C-00BC-4351-7600-8ABD9B91263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707E7DF-7AA5-CD80-507E-6983DE26A126}"/>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1567503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5F67EC-832C-A0A9-E0B3-6E547A5D83F2}"/>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3" name="Footer Placeholder 2">
            <a:extLst>
              <a:ext uri="{FF2B5EF4-FFF2-40B4-BE49-F238E27FC236}">
                <a16:creationId xmlns:a16="http://schemas.microsoft.com/office/drawing/2014/main" id="{F8B6B0FB-8BF9-6646-9443-BA4420BB130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24BCD29-17FD-E3BE-A5E3-8AD0C272A8B7}"/>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2247644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770AC-6813-1863-3AA5-40E0157D794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985E66A-4F50-6833-345B-B1CF4C8D65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6E65B9-636B-3FDF-3C30-F07BE3103B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E39D61-F908-C5C5-E3B3-A1EFC13B023A}"/>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6" name="Footer Placeholder 5">
            <a:extLst>
              <a:ext uri="{FF2B5EF4-FFF2-40B4-BE49-F238E27FC236}">
                <a16:creationId xmlns:a16="http://schemas.microsoft.com/office/drawing/2014/main" id="{0188AE18-DDE4-F58C-9A7C-C33C00B2E7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C4C500-FCF1-ABA4-1295-B0861051F989}"/>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1830334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C3234-DC74-3839-A165-E05FB56A91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A34FB81-E490-A526-7300-55E1F79C821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3D99D4-3E75-99FF-388C-CCF226D518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9E6221-4A6C-AA5F-93E4-A05925DC1B87}"/>
              </a:ext>
            </a:extLst>
          </p:cNvPr>
          <p:cNvSpPr>
            <a:spLocks noGrp="1"/>
          </p:cNvSpPr>
          <p:nvPr>
            <p:ph type="dt" sz="half" idx="10"/>
          </p:nvPr>
        </p:nvSpPr>
        <p:spPr/>
        <p:txBody>
          <a:bodyPr/>
          <a:lstStyle/>
          <a:p>
            <a:fld id="{E506DC3E-317E-4840-93CD-12B50A2ED35A}" type="datetimeFigureOut">
              <a:rPr lang="en-US" smtClean="0"/>
              <a:t>3/7/2024</a:t>
            </a:fld>
            <a:endParaRPr lang="en-US"/>
          </a:p>
        </p:txBody>
      </p:sp>
      <p:sp>
        <p:nvSpPr>
          <p:cNvPr id="6" name="Footer Placeholder 5">
            <a:extLst>
              <a:ext uri="{FF2B5EF4-FFF2-40B4-BE49-F238E27FC236}">
                <a16:creationId xmlns:a16="http://schemas.microsoft.com/office/drawing/2014/main" id="{488A6580-B991-1DA8-CF46-9632EFD36C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93518A-9B0E-B92C-FD62-1A27301955C4}"/>
              </a:ext>
            </a:extLst>
          </p:cNvPr>
          <p:cNvSpPr>
            <a:spLocks noGrp="1"/>
          </p:cNvSpPr>
          <p:nvPr>
            <p:ph type="sldNum" sz="quarter" idx="12"/>
          </p:nvPr>
        </p:nvSpPr>
        <p:spPr/>
        <p:txBody>
          <a:bodyPr/>
          <a:lstStyle/>
          <a:p>
            <a:fld id="{336234A5-67C1-4D7F-928A-F24CF522B95A}" type="slidenum">
              <a:rPr lang="en-US" smtClean="0"/>
              <a:t>‹#›</a:t>
            </a:fld>
            <a:endParaRPr lang="en-US"/>
          </a:p>
        </p:txBody>
      </p:sp>
    </p:spTree>
    <p:extLst>
      <p:ext uri="{BB962C8B-B14F-4D97-AF65-F5344CB8AC3E}">
        <p14:creationId xmlns:p14="http://schemas.microsoft.com/office/powerpoint/2010/main" val="4249238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AE42B9-8C16-28A0-1CA2-6237A6F8E9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DE5345-A85C-B675-A081-1B25307AA0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A80B89-E01B-EFF9-CA78-9B16A23AAE7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506DC3E-317E-4840-93CD-12B50A2ED35A}" type="datetimeFigureOut">
              <a:rPr lang="en-US" smtClean="0"/>
              <a:t>3/7/2024</a:t>
            </a:fld>
            <a:endParaRPr lang="en-US"/>
          </a:p>
        </p:txBody>
      </p:sp>
      <p:sp>
        <p:nvSpPr>
          <p:cNvPr id="5" name="Footer Placeholder 4">
            <a:extLst>
              <a:ext uri="{FF2B5EF4-FFF2-40B4-BE49-F238E27FC236}">
                <a16:creationId xmlns:a16="http://schemas.microsoft.com/office/drawing/2014/main" id="{1B41C9DB-510D-9C80-1115-B9F133E0E3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C7D494C-C96E-AA0A-6961-970FAE012E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6234A5-67C1-4D7F-928A-F24CF522B95A}" type="slidenum">
              <a:rPr lang="en-US" smtClean="0"/>
              <a:t>‹#›</a:t>
            </a:fld>
            <a:endParaRPr lang="en-US"/>
          </a:p>
        </p:txBody>
      </p:sp>
    </p:spTree>
    <p:extLst>
      <p:ext uri="{BB962C8B-B14F-4D97-AF65-F5344CB8AC3E}">
        <p14:creationId xmlns:p14="http://schemas.microsoft.com/office/powerpoint/2010/main" val="24637297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DA88515-18DB-1C62-5911-AE152C891380}"/>
              </a:ext>
            </a:extLst>
          </p:cNvPr>
          <p:cNvSpPr txBox="1"/>
          <p:nvPr/>
        </p:nvSpPr>
        <p:spPr>
          <a:xfrm>
            <a:off x="168675" y="213063"/>
            <a:ext cx="11832663" cy="584775"/>
          </a:xfrm>
          <a:prstGeom prst="rect">
            <a:avLst/>
          </a:prstGeom>
          <a:noFill/>
          <a:ln>
            <a:solidFill>
              <a:schemeClr val="accent1"/>
            </a:solidFill>
          </a:ln>
        </p:spPr>
        <p:txBody>
          <a:bodyPr wrap="square" rtlCol="0">
            <a:spAutoFit/>
          </a:bodyPr>
          <a:lstStyle/>
          <a:p>
            <a:pPr algn="ctr"/>
            <a:r>
              <a:rPr lang="en-US" sz="1600" b="1" dirty="0"/>
              <a:t>Developing an Automated Spectrophotometer with RGB LED and LDR Sensor Using Arduino Microcontroller</a:t>
            </a:r>
          </a:p>
          <a:p>
            <a:pPr algn="ctr"/>
            <a:r>
              <a:rPr lang="en-US" sz="1600" dirty="0"/>
              <a:t>Ethan Cha, Hayden Lee, Bergen County Academies, United States</a:t>
            </a:r>
          </a:p>
        </p:txBody>
      </p:sp>
      <p:grpSp>
        <p:nvGrpSpPr>
          <p:cNvPr id="14" name="Group 13">
            <a:extLst>
              <a:ext uri="{FF2B5EF4-FFF2-40B4-BE49-F238E27FC236}">
                <a16:creationId xmlns:a16="http://schemas.microsoft.com/office/drawing/2014/main" id="{EEB92B1A-E14B-3D45-2903-75FBE960FB41}"/>
              </a:ext>
            </a:extLst>
          </p:cNvPr>
          <p:cNvGrpSpPr/>
          <p:nvPr/>
        </p:nvGrpSpPr>
        <p:grpSpPr>
          <a:xfrm>
            <a:off x="168674" y="943101"/>
            <a:ext cx="5811711" cy="2751403"/>
            <a:chOff x="168675" y="2513575"/>
            <a:chExt cx="5811711" cy="1754992"/>
          </a:xfrm>
        </p:grpSpPr>
        <p:sp>
          <p:nvSpPr>
            <p:cNvPr id="9" name="Rectangle 8">
              <a:extLst>
                <a:ext uri="{FF2B5EF4-FFF2-40B4-BE49-F238E27FC236}">
                  <a16:creationId xmlns:a16="http://schemas.microsoft.com/office/drawing/2014/main" id="{8F5A049F-3D61-3EEA-0D7A-403321469415}"/>
                </a:ext>
              </a:extLst>
            </p:cNvPr>
            <p:cNvSpPr/>
            <p:nvPr/>
          </p:nvSpPr>
          <p:spPr>
            <a:xfrm>
              <a:off x="168675" y="2513575"/>
              <a:ext cx="5811711" cy="175499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0975613-92B0-BF22-455C-90BA60AE92FD}"/>
                </a:ext>
              </a:extLst>
            </p:cNvPr>
            <p:cNvSpPr txBox="1"/>
            <p:nvPr/>
          </p:nvSpPr>
          <p:spPr>
            <a:xfrm>
              <a:off x="168675" y="2513575"/>
              <a:ext cx="5731809" cy="1384995"/>
            </a:xfrm>
            <a:prstGeom prst="rect">
              <a:avLst/>
            </a:prstGeom>
            <a:noFill/>
          </p:spPr>
          <p:txBody>
            <a:bodyPr wrap="square" rtlCol="0">
              <a:spAutoFit/>
            </a:bodyPr>
            <a:lstStyle/>
            <a:p>
              <a:r>
                <a:rPr lang="en-US" sz="1400" b="1" dirty="0"/>
                <a:t>Q1: Research Questions:</a:t>
              </a:r>
            </a:p>
            <a:p>
              <a:r>
                <a:rPr lang="en-US" sz="1400" dirty="0"/>
                <a:t>The research focuses on developing a spectrophotometer using RGB led, LDR sensors, 3D printed sampling cartridge, and Arduino Mega. This was conducted to show viability of RGB Spectrophotometer using inexpensive technology in conjunction to systematic programming to reproduce commercial spectrophotometers</a:t>
              </a:r>
            </a:p>
          </p:txBody>
        </p:sp>
      </p:grpSp>
      <p:grpSp>
        <p:nvGrpSpPr>
          <p:cNvPr id="15" name="Group 14">
            <a:extLst>
              <a:ext uri="{FF2B5EF4-FFF2-40B4-BE49-F238E27FC236}">
                <a16:creationId xmlns:a16="http://schemas.microsoft.com/office/drawing/2014/main" id="{9F3C8517-86BE-C3CE-4C22-0D70931F3987}"/>
              </a:ext>
            </a:extLst>
          </p:cNvPr>
          <p:cNvGrpSpPr/>
          <p:nvPr/>
        </p:nvGrpSpPr>
        <p:grpSpPr>
          <a:xfrm>
            <a:off x="168673" y="3893534"/>
            <a:ext cx="5811711" cy="2751403"/>
            <a:chOff x="168675" y="2513575"/>
            <a:chExt cx="5811711" cy="1754992"/>
          </a:xfrm>
        </p:grpSpPr>
        <p:sp>
          <p:nvSpPr>
            <p:cNvPr id="16" name="Rectangle 15">
              <a:extLst>
                <a:ext uri="{FF2B5EF4-FFF2-40B4-BE49-F238E27FC236}">
                  <a16:creationId xmlns:a16="http://schemas.microsoft.com/office/drawing/2014/main" id="{2983CABF-A252-AF81-458A-F23C16770DAB}"/>
                </a:ext>
              </a:extLst>
            </p:cNvPr>
            <p:cNvSpPr/>
            <p:nvPr/>
          </p:nvSpPr>
          <p:spPr>
            <a:xfrm>
              <a:off x="168675" y="2513575"/>
              <a:ext cx="5811711" cy="175499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A0D7A01-F47F-5D6D-4A3B-CB13BC8699C1}"/>
                </a:ext>
              </a:extLst>
            </p:cNvPr>
            <p:cNvSpPr txBox="1"/>
            <p:nvPr/>
          </p:nvSpPr>
          <p:spPr>
            <a:xfrm>
              <a:off x="168676" y="2513575"/>
              <a:ext cx="3562392" cy="1020845"/>
            </a:xfrm>
            <a:prstGeom prst="rect">
              <a:avLst/>
            </a:prstGeom>
            <a:noFill/>
          </p:spPr>
          <p:txBody>
            <a:bodyPr wrap="square" rtlCol="0">
              <a:spAutoFit/>
            </a:bodyPr>
            <a:lstStyle/>
            <a:p>
              <a:r>
                <a:rPr lang="en-US" sz="1400" b="1" dirty="0"/>
                <a:t>Q2: Methodology/Project Design:</a:t>
              </a:r>
            </a:p>
            <a:p>
              <a:r>
                <a:rPr lang="en-US" sz="1400" dirty="0"/>
                <a:t>Using the Arduino Mega as the central board, different parts were used to allow user input (Keypad), shine RGB light (led), quantify light intensity (LDR sensor), rotate cuvettes (stepping motor, Sample insert cartridge), and display the results (LCD</a:t>
              </a:r>
            </a:p>
          </p:txBody>
        </p:sp>
      </p:grpSp>
      <p:pic>
        <p:nvPicPr>
          <p:cNvPr id="1026" name="Picture 2" descr="A diagram of a circuit board&#10;&#10;Description automatically generated">
            <a:extLst>
              <a:ext uri="{FF2B5EF4-FFF2-40B4-BE49-F238E27FC236}">
                <a16:creationId xmlns:a16="http://schemas.microsoft.com/office/drawing/2014/main" id="{A295EE7C-D1D2-D03A-DE27-7118AE32DA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1066" y="3948049"/>
            <a:ext cx="2198285" cy="1296425"/>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DF2C6EDA-0CC0-6C63-2F49-CC9B0C6B00F1}"/>
              </a:ext>
            </a:extLst>
          </p:cNvPr>
          <p:cNvGrpSpPr/>
          <p:nvPr/>
        </p:nvGrpSpPr>
        <p:grpSpPr>
          <a:xfrm>
            <a:off x="6189627" y="943101"/>
            <a:ext cx="5811711" cy="2751403"/>
            <a:chOff x="168675" y="2513575"/>
            <a:chExt cx="5811711" cy="1754992"/>
          </a:xfrm>
        </p:grpSpPr>
        <p:sp>
          <p:nvSpPr>
            <p:cNvPr id="19" name="Rectangle 18">
              <a:extLst>
                <a:ext uri="{FF2B5EF4-FFF2-40B4-BE49-F238E27FC236}">
                  <a16:creationId xmlns:a16="http://schemas.microsoft.com/office/drawing/2014/main" id="{A8D942D3-B7C9-B3EA-8B2B-115DDAD8EBA0}"/>
                </a:ext>
              </a:extLst>
            </p:cNvPr>
            <p:cNvSpPr/>
            <p:nvPr/>
          </p:nvSpPr>
          <p:spPr>
            <a:xfrm>
              <a:off x="168675" y="2513575"/>
              <a:ext cx="5811711" cy="175499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7247342-CE2D-6F87-0AFE-4508EF48A742}"/>
                </a:ext>
              </a:extLst>
            </p:cNvPr>
            <p:cNvSpPr txBox="1"/>
            <p:nvPr/>
          </p:nvSpPr>
          <p:spPr>
            <a:xfrm>
              <a:off x="168675" y="2513575"/>
              <a:ext cx="5731809" cy="196317"/>
            </a:xfrm>
            <a:prstGeom prst="rect">
              <a:avLst/>
            </a:prstGeom>
            <a:noFill/>
          </p:spPr>
          <p:txBody>
            <a:bodyPr wrap="square" rtlCol="0">
              <a:spAutoFit/>
            </a:bodyPr>
            <a:lstStyle/>
            <a:p>
              <a:r>
                <a:rPr lang="en-US" sz="1400" b="1" dirty="0"/>
                <a:t>Q3: Data Analysis &amp; Results:</a:t>
              </a:r>
            </a:p>
          </p:txBody>
        </p:sp>
      </p:grpSp>
      <p:grpSp>
        <p:nvGrpSpPr>
          <p:cNvPr id="21" name="Group 20">
            <a:extLst>
              <a:ext uri="{FF2B5EF4-FFF2-40B4-BE49-F238E27FC236}">
                <a16:creationId xmlns:a16="http://schemas.microsoft.com/office/drawing/2014/main" id="{EC737B6A-D0D9-9170-521B-54F6B921BF87}"/>
              </a:ext>
            </a:extLst>
          </p:cNvPr>
          <p:cNvGrpSpPr/>
          <p:nvPr/>
        </p:nvGrpSpPr>
        <p:grpSpPr>
          <a:xfrm>
            <a:off x="6189626" y="3893534"/>
            <a:ext cx="5811711" cy="2751404"/>
            <a:chOff x="168675" y="2513575"/>
            <a:chExt cx="5811711" cy="1754992"/>
          </a:xfrm>
        </p:grpSpPr>
        <p:sp>
          <p:nvSpPr>
            <p:cNvPr id="22" name="Rectangle 21">
              <a:extLst>
                <a:ext uri="{FF2B5EF4-FFF2-40B4-BE49-F238E27FC236}">
                  <a16:creationId xmlns:a16="http://schemas.microsoft.com/office/drawing/2014/main" id="{71834DE5-3F00-7BB1-F5DE-B44B13D434C2}"/>
                </a:ext>
              </a:extLst>
            </p:cNvPr>
            <p:cNvSpPr/>
            <p:nvPr/>
          </p:nvSpPr>
          <p:spPr>
            <a:xfrm>
              <a:off x="168675" y="2513575"/>
              <a:ext cx="5811711" cy="175499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4153DEEC-9774-D10D-A8C1-7E69E4B87AA7}"/>
                </a:ext>
              </a:extLst>
            </p:cNvPr>
            <p:cNvSpPr txBox="1"/>
            <p:nvPr/>
          </p:nvSpPr>
          <p:spPr>
            <a:xfrm>
              <a:off x="168675" y="2513575"/>
              <a:ext cx="5731809" cy="1707952"/>
            </a:xfrm>
            <a:prstGeom prst="rect">
              <a:avLst/>
            </a:prstGeom>
            <a:noFill/>
          </p:spPr>
          <p:txBody>
            <a:bodyPr wrap="square" rtlCol="0">
              <a:spAutoFit/>
            </a:bodyPr>
            <a:lstStyle/>
            <a:p>
              <a:r>
                <a:rPr lang="en-US" sz="1400" b="1" dirty="0"/>
                <a:t>Q4: Interpretation &amp; Conclusions:</a:t>
              </a:r>
            </a:p>
            <a:p>
              <a:r>
                <a:rPr lang="en-US" sz="1400" dirty="0"/>
                <a:t>Our RGB spectrophotometer was assembled with the RGB led, LDR sensors, 3D printed sampling cartridge, and Arduino mega with automation software to select wavelength, calculate calibration parameters, and report the concentration of the studied material. The RGB spectrophotometry could measure, as seen in the figures above, from food dyes, gold colloids, methylene blue, Eosin, turbid water, and multivitamins. In most cases, the regression coefficient was higher than 0.995.  At some point, the regression coefficient was even more significant than that from commercial spectrophotometry.  The study confirmed the feasibility of developing an RGB spectrophotometer with high accuracy </a:t>
              </a:r>
              <a:r>
                <a:rPr lang="en-US" sz="1400"/>
                <a:t>and precision.</a:t>
              </a:r>
              <a:endParaRPr lang="en-US" sz="1400" dirty="0"/>
            </a:p>
          </p:txBody>
        </p:sp>
      </p:grpSp>
      <p:sp>
        <p:nvSpPr>
          <p:cNvPr id="24" name="TextBox 23">
            <a:extLst>
              <a:ext uri="{FF2B5EF4-FFF2-40B4-BE49-F238E27FC236}">
                <a16:creationId xmlns:a16="http://schemas.microsoft.com/office/drawing/2014/main" id="{450C5D52-F889-B40E-D03C-45413FE5F9B2}"/>
              </a:ext>
            </a:extLst>
          </p:cNvPr>
          <p:cNvSpPr txBox="1"/>
          <p:nvPr/>
        </p:nvSpPr>
        <p:spPr>
          <a:xfrm>
            <a:off x="168671" y="5404393"/>
            <a:ext cx="5760679" cy="954107"/>
          </a:xfrm>
          <a:prstGeom prst="rect">
            <a:avLst/>
          </a:prstGeom>
          <a:noFill/>
        </p:spPr>
        <p:txBody>
          <a:bodyPr wrap="square" rtlCol="0">
            <a:spAutoFit/>
          </a:bodyPr>
          <a:lstStyle/>
          <a:p>
            <a:r>
              <a:rPr lang="en-US" sz="1400" dirty="0"/>
              <a:t>Display).  A custom program was created to read the first 6 cuvettes, calculate the best light according to the R2 formula, and then quantify the density of the solution for the next 10 cuvettes with the same type of solution. Finally, the LCD displays the results of the density. </a:t>
            </a:r>
          </a:p>
        </p:txBody>
      </p:sp>
      <p:pic>
        <p:nvPicPr>
          <p:cNvPr id="1030" name="Picture 6">
            <a:extLst>
              <a:ext uri="{FF2B5EF4-FFF2-40B4-BE49-F238E27FC236}">
                <a16:creationId xmlns:a16="http://schemas.microsoft.com/office/drawing/2014/main" id="{3F1FD55E-D6F6-B357-DDD4-0BEB22D60F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0529" y="1227639"/>
            <a:ext cx="3436774" cy="179849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9CB9F257-551E-7A4C-309D-E240A8AF9E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50781" y="1227638"/>
            <a:ext cx="2047078" cy="123677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EBC98034-DA6E-DCD8-6C32-6853E373F8A5}"/>
              </a:ext>
            </a:extLst>
          </p:cNvPr>
          <p:cNvSpPr txBox="1"/>
          <p:nvPr/>
        </p:nvSpPr>
        <p:spPr>
          <a:xfrm>
            <a:off x="9868205" y="2541202"/>
            <a:ext cx="2029654" cy="523220"/>
          </a:xfrm>
          <a:prstGeom prst="rect">
            <a:avLst/>
          </a:prstGeom>
          <a:noFill/>
        </p:spPr>
        <p:txBody>
          <a:bodyPr wrap="square" rtlCol="0">
            <a:spAutoFit/>
          </a:bodyPr>
          <a:lstStyle/>
          <a:p>
            <a:r>
              <a:rPr lang="en-US" sz="700" dirty="0"/>
              <a:t>This table shows the result of a T-Test; the accuracy deviates by around 2%, and the precision by 3-5%. These numbers could surely be reduced.</a:t>
            </a:r>
          </a:p>
        </p:txBody>
      </p:sp>
      <p:sp>
        <p:nvSpPr>
          <p:cNvPr id="27" name="TextBox 26">
            <a:extLst>
              <a:ext uri="{FF2B5EF4-FFF2-40B4-BE49-F238E27FC236}">
                <a16:creationId xmlns:a16="http://schemas.microsoft.com/office/drawing/2014/main" id="{3B9BF004-0B66-73FB-D32E-0103FD652C04}"/>
              </a:ext>
            </a:extLst>
          </p:cNvPr>
          <p:cNvSpPr txBox="1"/>
          <p:nvPr/>
        </p:nvSpPr>
        <p:spPr>
          <a:xfrm>
            <a:off x="6249786" y="3025011"/>
            <a:ext cx="3706101" cy="523220"/>
          </a:xfrm>
          <a:prstGeom prst="rect">
            <a:avLst/>
          </a:prstGeom>
          <a:noFill/>
        </p:spPr>
        <p:txBody>
          <a:bodyPr wrap="square" rtlCol="0">
            <a:spAutoFit/>
          </a:bodyPr>
          <a:lstStyle/>
          <a:p>
            <a:r>
              <a:rPr lang="en-US" sz="700" dirty="0"/>
              <a:t>Our results are structured such that the bottom graph is an expanded version of the leftmost points of the top graph. This is for reader clarity.</a:t>
            </a:r>
          </a:p>
          <a:p>
            <a:r>
              <a:rPr lang="en-US" sz="700" dirty="0"/>
              <a:t>The results are incredibly promising, all except two showing higher than .99 as its regression coefficient.</a:t>
            </a:r>
          </a:p>
        </p:txBody>
      </p:sp>
    </p:spTree>
    <p:extLst>
      <p:ext uri="{BB962C8B-B14F-4D97-AF65-F5344CB8AC3E}">
        <p14:creationId xmlns:p14="http://schemas.microsoft.com/office/powerpoint/2010/main" val="34287717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696</TotalTime>
  <Words>391</Words>
  <Application>Microsoft Office PowerPoint</Application>
  <PresentationFormat>Widescreen</PresentationFormat>
  <Paragraphs>13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Aptos</vt:lpstr>
      <vt:lpstr>Aptos Display</vt:lpstr>
      <vt:lpstr>Arial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JiWhan Cha</dc:creator>
  <cp:lastModifiedBy>JiWhan Cha</cp:lastModifiedBy>
  <cp:revision>2</cp:revision>
  <cp:lastPrinted>2024-03-08T05:01:57Z</cp:lastPrinted>
  <dcterms:created xsi:type="dcterms:W3CDTF">2024-03-08T00:05:08Z</dcterms:created>
  <dcterms:modified xsi:type="dcterms:W3CDTF">2024-03-08T11:41:09Z</dcterms:modified>
</cp:coreProperties>
</file>